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9" r:id="rId6"/>
    <p:sldId id="261" r:id="rId7"/>
    <p:sldId id="270" r:id="rId8"/>
    <p:sldId id="262" r:id="rId9"/>
    <p:sldId id="271" r:id="rId10"/>
    <p:sldId id="273" r:id="rId11"/>
    <p:sldId id="274" r:id="rId12"/>
    <p:sldId id="264" r:id="rId13"/>
    <p:sldId id="275" r:id="rId14"/>
  </p:sldIdLst>
  <p:sldSz cx="12192000" cy="6858000"/>
  <p:notesSz cx="6858000" cy="12192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Ubuntu" panose="020B0504030602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089" autoAdjust="0"/>
  </p:normalViewPr>
  <p:slideViewPr>
    <p:cSldViewPr snapToGrid="0" snapToObjects="1">
      <p:cViewPr varScale="1">
        <p:scale>
          <a:sx n="85" d="100"/>
          <a:sy n="85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41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4253-6A09-218A-B754-6B8E002F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74B29-2B92-4426-5828-619A3BC89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03F1B-C12F-D6C9-97E5-6749FA09C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B76CF-0249-6EA9-3FF8-02A7F1C9B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2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DC9FC-F4B0-F6FB-2EF6-BA4DF24B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11FF8-F750-B62F-B012-63548ACD8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54392-66AD-5172-CFA9-F0261C4A6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3196A-60BD-0F39-B07C-FCF8C219A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2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22797-7C12-0C97-DF34-D8CB3727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E8D24-DAF6-5A35-6EB0-E130F736C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CBA34-92BF-BCEE-7A85-D9F94D17F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EE6DD-D3D4-3E9C-62ED-D024B1801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7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7B89-7174-F68C-8305-D9CE769F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4D208-74C3-A8A5-4D78-293973C3B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FECB8-059B-5B79-E83F-114A93BA1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9553C-C11D-A099-D56A-C5917C5E3C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46520-5FCE-53E2-0E5B-DC6CF7AE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1380-B9FD-5D69-CA86-733750FB3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290CA-2758-4691-B313-25B6F02DC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7AE33-A234-755B-4547-4A2F88E1D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85146" y="1018343"/>
            <a:ext cx="4986479" cy="11152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254"/>
              </a:lnSpc>
              <a:buNone/>
            </a:pPr>
            <a:r>
              <a:rPr lang="en-US" sz="36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Bitcoin Price Analysis and Forecasting</a:t>
            </a:r>
            <a:endParaRPr lang="en-US" sz="2800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3"/>
          <a:srcRect t="10079" b="10079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D49BA7-90FC-7CC0-39B2-A63DD85C05ED}"/>
              </a:ext>
            </a:extLst>
          </p:cNvPr>
          <p:cNvGrpSpPr/>
          <p:nvPr/>
        </p:nvGrpSpPr>
        <p:grpSpPr>
          <a:xfrm>
            <a:off x="8947193" y="3915838"/>
            <a:ext cx="3024072" cy="1403202"/>
            <a:chOff x="8947193" y="3959844"/>
            <a:chExt cx="3024072" cy="14032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3AD2DA-A07B-2401-371A-D7C8AA2367F7}"/>
                </a:ext>
              </a:extLst>
            </p:cNvPr>
            <p:cNvGrpSpPr/>
            <p:nvPr/>
          </p:nvGrpSpPr>
          <p:grpSpPr>
            <a:xfrm>
              <a:off x="8947193" y="4217011"/>
              <a:ext cx="3024072" cy="1146035"/>
              <a:chOff x="6094476" y="4040804"/>
              <a:chExt cx="3072839" cy="1146035"/>
            </a:xfrm>
          </p:grpSpPr>
          <p:sp>
            <p:nvSpPr>
              <p:cNvPr id="4" name="Object 3"/>
              <p:cNvSpPr/>
              <p:nvPr/>
            </p:nvSpPr>
            <p:spPr>
              <a:xfrm>
                <a:off x="6094476" y="4040804"/>
                <a:ext cx="2070956" cy="287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2268"/>
                  </a:lnSpc>
                  <a:spcBef>
                    <a:spcPts val="1155"/>
                  </a:spcBef>
                  <a:buNone/>
                </a:pPr>
                <a:r>
                  <a:rPr lang="en-US" sz="1400" b="1" dirty="0"/>
                  <a:t>GROUP-5</a:t>
                </a:r>
              </a:p>
            </p:txBody>
          </p:sp>
          <p:sp>
            <p:nvSpPr>
              <p:cNvPr id="7" name="Object 1">
                <a:extLst>
                  <a:ext uri="{FF2B5EF4-FFF2-40B4-BE49-F238E27FC236}">
                    <a16:creationId xmlns:a16="http://schemas.microsoft.com/office/drawing/2014/main" id="{419C634C-C68B-EBD6-6624-AF7F42E5E640}"/>
                  </a:ext>
                </a:extLst>
              </p:cNvPr>
              <p:cNvSpPr/>
              <p:nvPr/>
            </p:nvSpPr>
            <p:spPr>
              <a:xfrm>
                <a:off x="6143243" y="4360752"/>
                <a:ext cx="3024072" cy="826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/>
                <a:r>
                  <a:rPr lang="en-US" sz="1100" dirty="0"/>
                  <a:t>243000561 – Md Fahim Shahriar Chowdhury </a:t>
                </a:r>
              </a:p>
              <a:p>
                <a:r>
                  <a:rPr lang="en-US" sz="1100" dirty="0"/>
                  <a:t>243000661 – Subrata Das 243000661</a:t>
                </a:r>
              </a:p>
              <a:p>
                <a:r>
                  <a:rPr lang="en-US" sz="1100" dirty="0"/>
                  <a:t>243001461 – Mafia Rahman Tule </a:t>
                </a:r>
              </a:p>
              <a:p>
                <a:r>
                  <a:rPr lang="en-US" sz="1100" dirty="0"/>
                  <a:t>243002461 – Mohammad Helal Uddin </a:t>
                </a:r>
              </a:p>
              <a:p>
                <a:pPr algn="l"/>
                <a:r>
                  <a:rPr lang="en-US" sz="1100" dirty="0"/>
                  <a:t>243002561 – Wasim Kabir </a:t>
                </a:r>
              </a:p>
            </p:txBody>
          </p:sp>
        </p:grpSp>
        <p:sp>
          <p:nvSpPr>
            <p:cNvPr id="9" name="Object 1">
              <a:extLst>
                <a:ext uri="{FF2B5EF4-FFF2-40B4-BE49-F238E27FC236}">
                  <a16:creationId xmlns:a16="http://schemas.microsoft.com/office/drawing/2014/main" id="{1ECC9184-68AC-D074-2074-14967E46A494}"/>
                </a:ext>
              </a:extLst>
            </p:cNvPr>
            <p:cNvSpPr/>
            <p:nvPr/>
          </p:nvSpPr>
          <p:spPr>
            <a:xfrm>
              <a:off x="8947193" y="3959844"/>
              <a:ext cx="3024072" cy="302688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r>
                <a:rPr lang="en-US" sz="1600" dirty="0"/>
                <a:t>Submitted By</a:t>
              </a:r>
            </a:p>
          </p:txBody>
        </p:sp>
      </p:grpSp>
      <p:sp>
        <p:nvSpPr>
          <p:cNvPr id="10" name="Object 1">
            <a:extLst>
              <a:ext uri="{FF2B5EF4-FFF2-40B4-BE49-F238E27FC236}">
                <a16:creationId xmlns:a16="http://schemas.microsoft.com/office/drawing/2014/main" id="{D2F95FB1-E6A5-96B6-9AD2-98E5344BDCF7}"/>
              </a:ext>
            </a:extLst>
          </p:cNvPr>
          <p:cNvSpPr/>
          <p:nvPr/>
        </p:nvSpPr>
        <p:spPr>
          <a:xfrm>
            <a:off x="6007988" y="4029294"/>
            <a:ext cx="1520572" cy="257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/>
            <a:r>
              <a:rPr lang="en-US" sz="1600" dirty="0"/>
              <a:t>Submitted To</a:t>
            </a:r>
          </a:p>
        </p:txBody>
      </p:sp>
      <p:sp>
        <p:nvSpPr>
          <p:cNvPr id="11" name="Object 1">
            <a:extLst>
              <a:ext uri="{FF2B5EF4-FFF2-40B4-BE49-F238E27FC236}">
                <a16:creationId xmlns:a16="http://schemas.microsoft.com/office/drawing/2014/main" id="{5E5F29C8-AD58-51A1-7AAA-DA0171A83A0F}"/>
              </a:ext>
            </a:extLst>
          </p:cNvPr>
          <p:cNvSpPr/>
          <p:nvPr/>
        </p:nvSpPr>
        <p:spPr>
          <a:xfrm>
            <a:off x="6007988" y="4303786"/>
            <a:ext cx="1840612" cy="1015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1400" b="1" dirty="0"/>
              <a:t>Mr. </a:t>
            </a:r>
            <a:r>
              <a:rPr lang="en-US" sz="1400" b="1" dirty="0" err="1"/>
              <a:t>Zubeaeerul</a:t>
            </a:r>
            <a:r>
              <a:rPr lang="en-US" sz="1400" b="1" dirty="0"/>
              <a:t> Islam</a:t>
            </a:r>
          </a:p>
          <a:p>
            <a:pPr algn="l">
              <a:lnSpc>
                <a:spcPct val="150000"/>
              </a:lnSpc>
            </a:pPr>
            <a:r>
              <a:rPr lang="en-US" sz="1100" dirty="0"/>
              <a:t>Adjunct Faculty</a:t>
            </a:r>
          </a:p>
          <a:p>
            <a:pPr algn="l"/>
            <a:r>
              <a:rPr lang="en-US" sz="1100" dirty="0"/>
              <a:t>East Delta University</a:t>
            </a:r>
          </a:p>
          <a:p>
            <a:pPr algn="l"/>
            <a:endParaRPr lang="en-US" sz="11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DDFC6-4BA7-AC32-69C2-D08D809727D6}"/>
              </a:ext>
            </a:extLst>
          </p:cNvPr>
          <p:cNvCxnSpPr/>
          <p:nvPr/>
        </p:nvCxnSpPr>
        <p:spPr>
          <a:xfrm>
            <a:off x="8333772" y="3959844"/>
            <a:ext cx="0" cy="140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81BF5-3F1C-7EA6-A38F-1D3C2A8F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extLst>
              <a:ext uri="{FF2B5EF4-FFF2-40B4-BE49-F238E27FC236}">
                <a16:creationId xmlns:a16="http://schemas.microsoft.com/office/drawing/2014/main" id="{250B78ED-42FE-1DE0-00E0-AE8D31D86332}"/>
              </a:ext>
            </a:extLst>
          </p:cNvPr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ARIMA (2,1,2) Model Findings (Contd..)</a:t>
            </a:r>
            <a:endParaRPr lang="en-US" dirty="0"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5AAC2FB-154D-3AB8-D2BA-B11BEB85B823}"/>
              </a:ext>
            </a:extLst>
          </p:cNvPr>
          <p:cNvSpPr/>
          <p:nvPr/>
        </p:nvSpPr>
        <p:spPr>
          <a:xfrm>
            <a:off x="444047" y="1416206"/>
            <a:ext cx="5716619" cy="4978919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1A5AE37-3E21-136D-E54D-77E2AE3BA7C6}"/>
              </a:ext>
            </a:extLst>
          </p:cNvPr>
          <p:cNvSpPr/>
          <p:nvPr/>
        </p:nvSpPr>
        <p:spPr>
          <a:xfrm>
            <a:off x="729726" y="1629395"/>
            <a:ext cx="5551687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Performance Highlights</a:t>
            </a:r>
            <a:endParaRPr lang="en-US"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FE9E880-313D-467D-EA8E-068177EB55D9}"/>
              </a:ext>
            </a:extLst>
          </p:cNvPr>
          <p:cNvSpPr/>
          <p:nvPr/>
        </p:nvSpPr>
        <p:spPr>
          <a:xfrm>
            <a:off x="729726" y="2102074"/>
            <a:ext cx="5551687" cy="3753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Lowest prediction errors</a:t>
            </a:r>
          </a:p>
          <a:p>
            <a:pPr marL="285750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Most reliable confidence intervals</a:t>
            </a:r>
          </a:p>
          <a:p>
            <a:pPr marL="285750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Better capture of Bitcoin price dynamics</a:t>
            </a:r>
          </a:p>
          <a:p>
            <a:pPr marL="285750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Superior residual properties:</a:t>
            </a:r>
          </a:p>
          <a:p>
            <a:pPr marL="742950" lvl="1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More symmetric distribution</a:t>
            </a:r>
          </a:p>
          <a:p>
            <a:pPr marL="742950" lvl="1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Better behaved ACF/PACF plots</a:t>
            </a:r>
          </a:p>
          <a:p>
            <a:pPr marL="742950" lvl="1" indent="-285750" algn="l">
              <a:lnSpc>
                <a:spcPct val="150000"/>
              </a:lnSpc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Smaller standard deviation in residuals</a:t>
            </a: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4D0A9DC-F9CD-0EE1-B6D4-D31DFB7FC158}"/>
              </a:ext>
            </a:extLst>
          </p:cNvPr>
          <p:cNvSpPr/>
          <p:nvPr/>
        </p:nvSpPr>
        <p:spPr>
          <a:xfrm>
            <a:off x="6348629" y="1424803"/>
            <a:ext cx="5399324" cy="304562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9610BA5-3EFC-B1AE-C2CC-E993E0CC2F2D}"/>
              </a:ext>
            </a:extLst>
          </p:cNvPr>
          <p:cNvSpPr/>
          <p:nvPr/>
        </p:nvSpPr>
        <p:spPr>
          <a:xfrm>
            <a:off x="6523507" y="1629395"/>
            <a:ext cx="5551687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Findings:</a:t>
            </a:r>
            <a:endParaRPr lang="en-US" dirty="0"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81EA18-5156-7090-8BA4-48F8BAE9356D}"/>
              </a:ext>
            </a:extLst>
          </p:cNvPr>
          <p:cNvSpPr/>
          <p:nvPr/>
        </p:nvSpPr>
        <p:spPr>
          <a:xfrm>
            <a:off x="6622808" y="2050133"/>
            <a:ext cx="4975634" cy="2331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RMSE: 14648.73</a:t>
            </a:r>
          </a:p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MAE: 13013.09</a:t>
            </a:r>
          </a:p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Symmetric distribution with skewness of 0.106.</a:t>
            </a:r>
          </a:p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Lower Kurtosis of 8.02</a:t>
            </a:r>
          </a:p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AIC: 2078.834 (Lowest) and a competitive BIC score.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ADF test showing statistical significance (p &lt; 0.05)</a:t>
            </a:r>
            <a:endParaRPr lang="en-US" sz="1600" dirty="0">
              <a:solidFill>
                <a:srgbClr val="333333"/>
              </a:solidFill>
              <a:latin typeface="Ubuntu" panose="020B0504030602030204" pitchFamily="34" charset="0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51DB0B4D-07B1-3505-E53B-234D3E847A3D}"/>
              </a:ext>
            </a:extLst>
          </p:cNvPr>
          <p:cNvSpPr/>
          <p:nvPr/>
        </p:nvSpPr>
        <p:spPr>
          <a:xfrm>
            <a:off x="6358576" y="4620126"/>
            <a:ext cx="5402372" cy="1775000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2E10BD72-8CD0-A58E-A9CE-9E0A2922EA7F}"/>
              </a:ext>
            </a:extLst>
          </p:cNvPr>
          <p:cNvSpPr/>
          <p:nvPr/>
        </p:nvSpPr>
        <p:spPr>
          <a:xfrm>
            <a:off x="6446345" y="4752635"/>
            <a:ext cx="2476114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Limitations</a:t>
            </a:r>
            <a:endParaRPr lang="en-US" dirty="0"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E559DA5A-1328-DA3B-7D59-E3EF19134068}"/>
              </a:ext>
            </a:extLst>
          </p:cNvPr>
          <p:cNvSpPr/>
          <p:nvPr/>
        </p:nvSpPr>
        <p:spPr>
          <a:xfrm>
            <a:off x="6622808" y="5228605"/>
            <a:ext cx="5125146" cy="9796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Residuals show some deviation from normality</a:t>
            </a:r>
          </a:p>
          <a:p>
            <a:pPr marL="285750" lvl="1" indent="-285750"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Ubuntu" panose="020B0504030602030204" pitchFamily="34" charset="0"/>
              </a:rPr>
              <a:t>Complexity in interpretation compared to simpler models</a:t>
            </a:r>
          </a:p>
        </p:txBody>
      </p:sp>
    </p:spTree>
    <p:extLst>
      <p:ext uri="{BB962C8B-B14F-4D97-AF65-F5344CB8AC3E}">
        <p14:creationId xmlns:p14="http://schemas.microsoft.com/office/powerpoint/2010/main" val="180896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E6049-E22F-920D-60BB-2100C7682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6BA1025D-80EB-003A-CF3C-05E55E06CB99}"/>
              </a:ext>
            </a:extLst>
          </p:cNvPr>
          <p:cNvSpPr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Comparative Analysis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806E4CF-1A0A-C5BB-4B33-87D6C41D2B4A}"/>
              </a:ext>
            </a:extLst>
          </p:cNvPr>
          <p:cNvSpPr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RMSE, MAE and MAPE values for different forecasting models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D3EB8-1AA6-0851-EAD0-C027D232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040" y="2845495"/>
            <a:ext cx="11548872" cy="31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58590"/>
            <a:ext cx="3240737" cy="456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9"/>
              </a:lnSpc>
              <a:buNone/>
            </a:pPr>
            <a:r>
              <a:rPr lang="en-US" sz="14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ARIMA Model Provides Most Reliable Forecasts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317686"/>
            <a:ext cx="3240737" cy="1119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  <a:spcBef>
                <a:spcPts val="792"/>
              </a:spcBef>
              <a:buNone/>
            </a:pPr>
            <a:r>
              <a:rPr lang="en-US" sz="10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ARIMA (Autoregressive Integrated Moving Average) model outperformed the linear and quadratic regression models in forecasting Bitcoin prices. It was able to capture the complex, non-linear patterns and temporal dependencies in the price data.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5178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570857" y="1758590"/>
            <a:ext cx="3456711" cy="456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9"/>
              </a:lnSpc>
              <a:buNone/>
            </a:pPr>
            <a:r>
              <a:rPr lang="en-US" sz="14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Bitcoin Prices Show Strong Non-linear Patterns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570857" y="2317686"/>
            <a:ext cx="3114733" cy="933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  <a:spcBef>
                <a:spcPts val="792"/>
              </a:spcBef>
              <a:buNone/>
            </a:pPr>
            <a:r>
              <a:rPr lang="en-US" sz="10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analysis revealed that Bitcoin prices exhibit strong non-linear trends and exhibit significant volatility, making them challenging to model accurately using simple linear or quadratic approaches.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58590"/>
            <a:ext cx="3456711" cy="456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9"/>
              </a:lnSpc>
              <a:buNone/>
            </a:pPr>
            <a:r>
              <a:rPr lang="en-US" sz="14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Volatility Requires Frequent Model Updates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5" y="2317686"/>
            <a:ext cx="3050285" cy="933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  <a:spcBef>
                <a:spcPts val="792"/>
              </a:spcBef>
              <a:buNone/>
            </a:pPr>
            <a:r>
              <a:rPr lang="en-US" sz="10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Given the high volatility and dynamic nature of Bitcoin prices, the forecasting models will need to be retrained and updated regularly to maintain their predictive accuracy and reliability.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4047113"/>
            <a:ext cx="5523119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282084"/>
            <a:ext cx="5551687" cy="228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9"/>
              </a:lnSpc>
              <a:buNone/>
            </a:pPr>
            <a:r>
              <a:rPr lang="en-US" sz="14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ARIMA for Short-term Forecasting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612876"/>
            <a:ext cx="4782463" cy="5599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  <a:spcBef>
                <a:spcPts val="792"/>
              </a:spcBef>
              <a:buNone/>
            </a:pPr>
            <a:r>
              <a:rPr lang="en-US" sz="10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Based on the findings, the ARIMA model is recommended for short-term forecasting of Bitcoin prices, as it demonstrated the most reliable and accurate predictions compared to the other approaches.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189702" y="4047113"/>
            <a:ext cx="5523119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475382" y="4282084"/>
            <a:ext cx="5053004" cy="228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99"/>
              </a:lnSpc>
              <a:buNone/>
            </a:pPr>
            <a:r>
              <a:rPr lang="en-US" sz="14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External Factors for Comprehensive Analysis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475381" y="4612876"/>
            <a:ext cx="4954809" cy="7465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  <a:spcBef>
                <a:spcPts val="792"/>
              </a:spcBef>
              <a:buNone/>
            </a:pPr>
            <a:r>
              <a:rPr lang="en-US" sz="10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the ARIMA model provided the best forecasting performance, incorporating external factors, such as macroeconomic indicators and market sentiment, could further enhance the comprehensiveness and accuracy of the analysis.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17689" y="2325510"/>
            <a:ext cx="11356621" cy="1411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48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</a:p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</a:rPr>
              <a:t>Any Questions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432" y="2410766"/>
            <a:ext cx="809423" cy="80942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87571" y="3618357"/>
            <a:ext cx="2629195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b="1" dirty="0"/>
          </a:p>
        </p:txBody>
      </p:sp>
      <p:sp>
        <p:nvSpPr>
          <p:cNvPr id="5" name="Object 4"/>
          <p:cNvSpPr/>
          <p:nvPr/>
        </p:nvSpPr>
        <p:spPr>
          <a:xfrm>
            <a:off x="387571" y="3934508"/>
            <a:ext cx="2629195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and forecast Bitcoin prices using multiple modeling approaches</a:t>
            </a:r>
            <a:endParaRPr lang="en-US" dirty="0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7477" y="2455405"/>
            <a:ext cx="818945" cy="72371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57187" y="3618357"/>
            <a:ext cx="2346373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b="1" dirty="0"/>
          </a:p>
        </p:txBody>
      </p:sp>
      <p:sp>
        <p:nvSpPr>
          <p:cNvPr id="8" name="Object 7"/>
          <p:cNvSpPr/>
          <p:nvPr/>
        </p:nvSpPr>
        <p:spPr>
          <a:xfrm>
            <a:off x="3457187" y="3934508"/>
            <a:ext cx="2346373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Bitcoin prices from 2015 to 2023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2157" y="2243370"/>
            <a:ext cx="799900" cy="113319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322543" y="3618357"/>
            <a:ext cx="2472072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Methods</a:t>
            </a:r>
            <a:endParaRPr lang="en-US" b="1" dirty="0"/>
          </a:p>
        </p:txBody>
      </p:sp>
      <p:sp>
        <p:nvSpPr>
          <p:cNvPr id="11" name="Object 10"/>
          <p:cNvSpPr/>
          <p:nvPr/>
        </p:nvSpPr>
        <p:spPr>
          <a:xfrm>
            <a:off x="6322543" y="3934508"/>
            <a:ext cx="2472072" cy="4266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b="1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</a:t>
            </a: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200" b="1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Quadratic</a:t>
            </a: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and </a:t>
            </a:r>
            <a:r>
              <a:rPr lang="en-US" sz="1200" b="1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 IMA</a:t>
            </a: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modeling techniques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1567" y="2444144"/>
            <a:ext cx="828468" cy="79037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35762" y="3618357"/>
            <a:ext cx="2697282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</a:t>
            </a:r>
            <a:endParaRPr lang="en-US" b="1" dirty="0"/>
          </a:p>
        </p:txBody>
      </p:sp>
      <p:sp>
        <p:nvSpPr>
          <p:cNvPr id="14" name="Object 13"/>
          <p:cNvSpPr/>
          <p:nvPr/>
        </p:nvSpPr>
        <p:spPr>
          <a:xfrm>
            <a:off x="9135762" y="3934508"/>
            <a:ext cx="2697282" cy="639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Determine the most effective forecasting approach for Bitcoin prices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E6692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110105" y="5954374"/>
            <a:ext cx="11968741" cy="575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aims to provide a comprehensive analysis of Bitcoin price forecasting using various modeling techniques, with the goal of identifying the most reliable and accurate approach.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363109" y="747182"/>
            <a:ext cx="4485861" cy="1246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Descriptive Analysis Findings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50122" y="2522305"/>
            <a:ext cx="4780678" cy="3242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Dramatic Growth</a:t>
            </a:r>
            <a:r>
              <a:rPr lang="en-US" sz="1700" b="0" i="0" dirty="0">
                <a:effectLst/>
              </a:rPr>
              <a:t>: Bitcoin's price surged from $217.46 (Jan 2015) to $37,712.75 (Nov 2023), representing a remarkable ~17,300% increase over 8 years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Peak Performance</a:t>
            </a:r>
            <a:r>
              <a:rPr lang="en-US" sz="1700" b="0" i="0" dirty="0">
                <a:effectLst/>
              </a:rPr>
              <a:t>: Bitcoin reached its highest point at $61,318.96, demonstrating the cryptocurrency's potential for extraordinary gains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Market Volatility</a:t>
            </a:r>
            <a:r>
              <a:rPr lang="en-US" sz="1700" b="0" i="0" dirty="0">
                <a:effectLst/>
              </a:rPr>
              <a:t>: The trend line (red) shows distinct market cycles with periods of rapid growth followed by significant corrections, highlighting Bitcoin's characteristic volatility</a:t>
            </a:r>
          </a:p>
        </p:txBody>
      </p:sp>
      <p:pic>
        <p:nvPicPr>
          <p:cNvPr id="22" name="Picture 21" descr="A graph of a price&#10;&#10;Description automatically generated">
            <a:extLst>
              <a:ext uri="{FF2B5EF4-FFF2-40B4-BE49-F238E27FC236}">
                <a16:creationId xmlns:a16="http://schemas.microsoft.com/office/drawing/2014/main" id="{10F3FB4B-5EC0-17DE-49F9-EB6BC9810B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02D03713-AE91-BB94-4B3E-9FAAE5ED0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5832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Descriptive Analysis Findings (Contd..)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68456" y="1531457"/>
            <a:ext cx="2932967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814"/>
              </a:lnSpc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Overall Trend (2015-2023)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68456" y="1938454"/>
            <a:ext cx="4100849" cy="10286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lvl="1" indent="-1714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Ubuntu" panose="020F0502020204030204" pitchFamily="34" charset="0"/>
              </a:rPr>
              <a:t>Starting from relatively low prices (~$276) in 2015</a:t>
            </a:r>
          </a:p>
          <a:p>
            <a:pPr marL="171450" lvl="1" indent="-1714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Ubuntu" panose="020F0502020204030204" pitchFamily="34" charset="0"/>
              </a:rPr>
              <a:t>Shows dramatic price appreciation over the years</a:t>
            </a:r>
          </a:p>
          <a:p>
            <a:pPr marL="171450" lvl="1" indent="-1714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333333"/>
                </a:solidFill>
                <a:latin typeface="Ubuntu" panose="020F0502020204030204" pitchFamily="34" charset="0"/>
              </a:rPr>
              <a:t>Multiple significant bull and bear cycles visible</a:t>
            </a:r>
            <a:endParaRPr lang="en-US" sz="1400" dirty="0"/>
          </a:p>
        </p:txBody>
      </p:sp>
      <p:sp>
        <p:nvSpPr>
          <p:cNvPr id="9" name="Object 8"/>
          <p:cNvSpPr/>
          <p:nvPr/>
        </p:nvSpPr>
        <p:spPr>
          <a:xfrm>
            <a:off x="6520315" y="1623562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814"/>
              </a:lnSpc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Key Growth Periods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520315" y="1939713"/>
            <a:ext cx="5286674" cy="17156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2016-2017: Massive growth of 634% (from $591 to $4,342)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2019-2020: Substantial growth of 67.7% (from $7,344 to $12,320)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The steepest price increases occurred in late 2017 and 2021</a:t>
            </a:r>
          </a:p>
        </p:txBody>
      </p:sp>
      <p:sp>
        <p:nvSpPr>
          <p:cNvPr id="13" name="Object 12"/>
          <p:cNvSpPr/>
          <p:nvPr/>
        </p:nvSpPr>
        <p:spPr>
          <a:xfrm>
            <a:off x="968456" y="3645200"/>
            <a:ext cx="2932967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814"/>
              </a:lnSpc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Pattern Analysis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68456" y="3961351"/>
            <a:ext cx="4627048" cy="17291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The purple line shows the actual price movement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The red smoothed trend line indicates the overall market direction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The shaded area around the red line represents the confidence interval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Golden points highlight individual monthly price observations</a:t>
            </a:r>
          </a:p>
        </p:txBody>
      </p:sp>
      <p:sp>
        <p:nvSpPr>
          <p:cNvPr id="17" name="Object 16"/>
          <p:cNvSpPr/>
          <p:nvPr/>
        </p:nvSpPr>
        <p:spPr>
          <a:xfrm>
            <a:off x="6520315" y="3647440"/>
            <a:ext cx="2932967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814"/>
              </a:lnSpc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Notable Features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520315" y="3990692"/>
            <a:ext cx="5013959" cy="1279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High volatility throughout the period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Several major price cycles visible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The most dramatic price movements occurred in the latter years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Ubuntu" panose="020F0502020204030204" pitchFamily="34" charset="0"/>
              </a:rPr>
              <a:t>Clear evidence of both rapid appreciation and significant corrections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64B33E-D440-1E02-1C1A-94725282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95A55422-0F45-65E9-7563-00910163ABC2}"/>
              </a:ext>
            </a:extLst>
          </p:cNvPr>
          <p:cNvSpPr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Model Findings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901B569E-6E5F-CFE0-9A58-E05CEFA53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8" y="915697"/>
            <a:ext cx="7608304" cy="50975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Model Findings (Contd..)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36807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Trend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209486"/>
            <a:ext cx="3456711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Intercept (-6546.91)</a:t>
            </a:r>
          </a:p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Time Index Coefficient (397.99)</a:t>
            </a:r>
            <a:endParaRPr lang="en-US" sz="1600" dirty="0"/>
          </a:p>
        </p:txBody>
      </p:sp>
      <p:sp>
        <p:nvSpPr>
          <p:cNvPr id="6" name="Object 5"/>
          <p:cNvSpPr/>
          <p:nvPr/>
        </p:nvSpPr>
        <p:spPr>
          <a:xfrm>
            <a:off x="4285178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570857" y="1736807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Ubuntu" panose="020B0504030602030204" pitchFamily="34" charset="0"/>
              </a:rPr>
              <a:t>Model Fit</a:t>
            </a:r>
          </a:p>
        </p:txBody>
      </p:sp>
      <p:sp>
        <p:nvSpPr>
          <p:cNvPr id="8" name="Object 7"/>
          <p:cNvSpPr/>
          <p:nvPr/>
        </p:nvSpPr>
        <p:spPr>
          <a:xfrm>
            <a:off x="4570857" y="2209486"/>
            <a:ext cx="3456711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dirty="0">
                <a:solidFill>
                  <a:srgbClr val="333333"/>
                </a:solidFill>
                <a:latin typeface="Ubuntu" panose="020B0504030602030204" pitchFamily="34" charset="0"/>
              </a:rPr>
              <a:t>R-squared (0.586)</a:t>
            </a:r>
          </a:p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Residual Standard Error (10430)</a:t>
            </a:r>
            <a:endParaRPr lang="en-US" sz="1600" dirty="0"/>
          </a:p>
        </p:txBody>
      </p:sp>
      <p:sp>
        <p:nvSpPr>
          <p:cNvPr id="9" name="Object 8"/>
          <p:cNvSpPr/>
          <p:nvPr/>
        </p:nvSpPr>
        <p:spPr>
          <a:xfrm>
            <a:off x="8094226" y="1523619"/>
            <a:ext cx="3618595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36807"/>
            <a:ext cx="3456711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F-statistic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5" y="2209486"/>
            <a:ext cx="3456711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dirty="0">
                <a:solidFill>
                  <a:srgbClr val="333333"/>
                </a:solidFill>
                <a:latin typeface="Ubuntu" panose="020B0504030602030204" pitchFamily="34" charset="0"/>
              </a:rPr>
              <a:t>The F-statistic (148.6) </a:t>
            </a:r>
          </a:p>
          <a:p>
            <a:pPr algn="l">
              <a:lnSpc>
                <a:spcPts val="2100"/>
              </a:lnSpc>
              <a:spcBef>
                <a:spcPts val="1131"/>
              </a:spcBef>
              <a:buNone/>
            </a:pPr>
            <a:r>
              <a:rPr lang="en-US" sz="1600" b="1" dirty="0">
                <a:solidFill>
                  <a:srgbClr val="333333"/>
                </a:solidFill>
                <a:latin typeface="Ubuntu" panose="020B0504030602030204" pitchFamily="34" charset="0"/>
              </a:rPr>
              <a:t>p-value (&lt; 2.2e-16)</a:t>
            </a:r>
          </a:p>
        </p:txBody>
      </p:sp>
      <p:sp>
        <p:nvSpPr>
          <p:cNvPr id="12" name="Object 11"/>
          <p:cNvSpPr/>
          <p:nvPr/>
        </p:nvSpPr>
        <p:spPr>
          <a:xfrm>
            <a:off x="476131" y="4047113"/>
            <a:ext cx="5523119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260301"/>
            <a:ext cx="5551687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Strengths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732980"/>
            <a:ext cx="5551687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Simple to implement and interpret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Provided a basic trend line for Bitcoin price movement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Computationally efficient</a:t>
            </a:r>
          </a:p>
        </p:txBody>
      </p:sp>
      <p:sp>
        <p:nvSpPr>
          <p:cNvPr id="15" name="Object 14"/>
          <p:cNvSpPr/>
          <p:nvPr/>
        </p:nvSpPr>
        <p:spPr>
          <a:xfrm>
            <a:off x="6189702" y="4047113"/>
            <a:ext cx="5523119" cy="233304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475381" y="4260301"/>
            <a:ext cx="5551687" cy="326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Limitations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475381" y="4732980"/>
            <a:ext cx="5551687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Unable to capture non-linear patterns in Bitcoin price movements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Higher prediction errors due to oversimplification</a:t>
            </a:r>
          </a:p>
          <a:p>
            <a:pPr algn="l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Poor performance in capturing volatility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9DD18-3787-7660-66CA-3506AA8F6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7BFFB69B-0B2A-8445-CB4E-6E339AAFC223}"/>
              </a:ext>
            </a:extLst>
          </p:cNvPr>
          <p:cNvSpPr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Quadratic Model Findings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F34D-51FC-137C-9551-0EB3978E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971333"/>
            <a:ext cx="7214616" cy="48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6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12"/>
            <a:ext cx="12188952" cy="5099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Quadratic Model Findings (Contd..)</a:t>
            </a:r>
            <a:endParaRPr lang="en-US" dirty="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81" y="1136406"/>
            <a:ext cx="9417870" cy="101892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57158" y="1491957"/>
            <a:ext cx="9104635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R-squared Value</a:t>
            </a: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</a:t>
            </a:r>
            <a:r>
              <a:rPr lang="en-US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0.5884 (slightly better then linear model’s 0.586)</a:t>
            </a:r>
            <a:endParaRPr lang="en-US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81" y="2231508"/>
            <a:ext cx="5414230" cy="101892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57158" y="2429935"/>
            <a:ext cx="4907499" cy="61420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Fit Improvement over Linear Model</a:t>
            </a:r>
            <a:endParaRPr lang="en-US" b="1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181" y="3326609"/>
            <a:ext cx="11265258" cy="101892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57158" y="3682159"/>
            <a:ext cx="10951012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b="1" dirty="0">
                <a:solidFill>
                  <a:srgbClr val="2A2921"/>
                </a:solidFill>
                <a:latin typeface="Montserrat" pitchFamily="34" charset="0"/>
              </a:rPr>
              <a:t>Still Doesn’t Capture</a:t>
            </a:r>
            <a:r>
              <a:rPr lang="en-US" sz="1920" dirty="0">
                <a:solidFill>
                  <a:srgbClr val="2A2921"/>
                </a:solidFill>
                <a:latin typeface="Montserrat" pitchFamily="34" charset="0"/>
              </a:rPr>
              <a:t>: Price Volatility, Sudden Price Changes, Non-linear patterns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181" y="4421710"/>
            <a:ext cx="9513096" cy="101892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57158" y="4777260"/>
            <a:ext cx="9208468" cy="307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Can’t Handle: </a:t>
            </a:r>
            <a:r>
              <a:rPr lang="en-US" sz="192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market dynamics, temporal dependencies</a:t>
            </a:r>
            <a:endParaRPr lang="en-US" dirty="0"/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C4DAEB93-A33F-FB0D-A0F7-F23176558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81" y="5516811"/>
            <a:ext cx="4907499" cy="1018920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EC598010-BA0B-5919-6139-75B4BBC538DC}"/>
              </a:ext>
            </a:extLst>
          </p:cNvPr>
          <p:cNvSpPr/>
          <p:nvPr/>
        </p:nvSpPr>
        <p:spPr>
          <a:xfrm>
            <a:off x="657158" y="5715238"/>
            <a:ext cx="3860517" cy="61420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2420"/>
              </a:lnSpc>
              <a:buNone/>
            </a:pPr>
            <a:r>
              <a:rPr lang="en-US" sz="192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Predictive Power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7A26E-E910-CDE8-1678-2E92973D2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334CA661-C7B3-A636-A289-23F0057C0E39}"/>
              </a:ext>
            </a:extLst>
          </p:cNvPr>
          <p:cNvSpPr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ARIMA Model Findings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1B289-C0C6-2557-D57A-133F6890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8" y="858634"/>
            <a:ext cx="7608304" cy="52116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35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792</Words>
  <Application>Microsoft Office PowerPoint</Application>
  <PresentationFormat>Widescreen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Segoe UI</vt:lpstr>
      <vt:lpstr>Montserrat</vt:lpstr>
      <vt:lpstr>Wingdings</vt:lpstr>
      <vt:lpstr>Ubuntu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Price Analysis and Forecasting A Comparative Study of Prediction Models</dc:title>
  <dc:subject>Bitcoin Price Analysis and Forecasting A Comparative Study of Prediction Models</dc:subject>
  <dc:creator>Md Fahim Shahriar Chowdhury</dc:creator>
  <cp:lastModifiedBy>Md Fahim Shahriar Chowdhury</cp:lastModifiedBy>
  <cp:revision>10</cp:revision>
  <dcterms:created xsi:type="dcterms:W3CDTF">2024-12-29T00:38:17Z</dcterms:created>
  <dcterms:modified xsi:type="dcterms:W3CDTF">2024-12-30T10:57:38Z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2024-12-30T00:40:49Z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a81a1fec-4216-4b30-a970-220e0906dabb</vt:lpwstr>
  </property>
  <property fmtid="{D5CDD505-2E9C-101B-9397-08002B2CF9AE}" pid="7" name="MSIP_Label_defa4170-0d19-0005-0004-bc88714345d2_ActionId">
    <vt:lpwstr>7e4f41e8-5dfc-428b-961b-65202e5fadc1</vt:lpwstr>
  </property>
  <property fmtid="{D5CDD505-2E9C-101B-9397-08002B2CF9AE}" pid="8" name="MSIP_Label_defa4170-0d19-0005-0004-bc88714345d2_ContentBits">
    <vt:lpwstr>0</vt:lpwstr>
  </property>
</Properties>
</file>